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l" defTabSz="457200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l" defTabSz="457200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l" defTabSz="457200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l" defTabSz="457200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l" defTabSz="457200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l" defTabSz="457200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l" defTabSz="457200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l" defTabSz="457200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LPIS"/>
          <p:cNvSpPr txBox="1"/>
          <p:nvPr>
            <p:ph type="ctrTitle"/>
          </p:nvPr>
        </p:nvSpPr>
        <p:spPr>
          <a:xfrm>
            <a:off x="673100" y="2133600"/>
            <a:ext cx="11658600" cy="3886200"/>
          </a:xfrm>
          <a:prstGeom prst="rect">
            <a:avLst/>
          </a:prstGeom>
        </p:spPr>
        <p:txBody>
          <a:bodyPr/>
          <a:lstStyle>
            <a:lvl1pPr defTabSz="182880">
              <a:defRPr spc="560" sz="28000"/>
            </a:lvl1pPr>
          </a:lstStyle>
          <a:p>
            <a:pPr/>
            <a:r>
              <a:t>ALPIS</a:t>
            </a:r>
          </a:p>
        </p:txBody>
      </p:sp>
      <p:sp>
        <p:nvSpPr>
          <p:cNvPr id="159" name="Body"/>
          <p:cNvSpPr txBox="1"/>
          <p:nvPr>
            <p:ph type="subTitle" sz="quarter" idx="1"/>
          </p:nvPr>
        </p:nvSpPr>
        <p:spPr>
          <a:xfrm>
            <a:off x="673100" y="269240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198" name="Aggiungere la funzionalità di ricerca all'interno di documenti pdf"/>
          <p:cNvSpPr txBox="1"/>
          <p:nvPr>
            <p:ph type="title"/>
          </p:nvPr>
        </p:nvSpPr>
        <p:spPr>
          <a:xfrm>
            <a:off x="673100" y="584200"/>
            <a:ext cx="11658600" cy="1540173"/>
          </a:xfrm>
          <a:prstGeom prst="rect">
            <a:avLst/>
          </a:prstGeom>
        </p:spPr>
        <p:txBody>
          <a:bodyPr/>
          <a:lstStyle>
            <a:lvl1pPr defTabSz="384047">
              <a:defRPr spc="84" sz="4200"/>
            </a:lvl1pPr>
          </a:lstStyle>
          <a:p>
            <a:pPr/>
            <a:r>
              <a:t>Aggiungere la funzionalità di ricerca all'interno di documenti pdf</a:t>
            </a:r>
          </a:p>
        </p:txBody>
      </p:sp>
      <p:pic>
        <p:nvPicPr>
          <p:cNvPr id="199" name="Screenshot 2019-05-22 at 15.59.54.png" descr="Screenshot 2019-05-22 at 15.59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955" y="2824866"/>
            <a:ext cx="9580890" cy="59176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202" name="Aggiungere le funzionalità Amministratore"/>
          <p:cNvSpPr txBox="1"/>
          <p:nvPr>
            <p:ph type="title"/>
          </p:nvPr>
        </p:nvSpPr>
        <p:spPr>
          <a:xfrm>
            <a:off x="673100" y="584200"/>
            <a:ext cx="11658600" cy="1540173"/>
          </a:xfrm>
          <a:prstGeom prst="rect">
            <a:avLst/>
          </a:prstGeom>
        </p:spPr>
        <p:txBody>
          <a:bodyPr/>
          <a:lstStyle>
            <a:lvl1pPr defTabSz="397763">
              <a:defRPr spc="87" sz="4350"/>
            </a:lvl1pPr>
          </a:lstStyle>
          <a:p>
            <a:pPr/>
            <a:r>
              <a:t>Aggiungere le funzionalità Amministratore</a:t>
            </a:r>
          </a:p>
        </p:txBody>
      </p:sp>
      <p:pic>
        <p:nvPicPr>
          <p:cNvPr id="203" name="Screenshot 2019-05-22 at 16.12.47.png" descr="Screenshot 2019-05-22 at 16.1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1590" y="2479561"/>
            <a:ext cx="9081620" cy="64412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206" name="Implementazione"/>
          <p:cNvSpPr txBox="1"/>
          <p:nvPr>
            <p:ph type="title"/>
          </p:nvPr>
        </p:nvSpPr>
        <p:spPr>
          <a:xfrm>
            <a:off x="673100" y="584200"/>
            <a:ext cx="11658600" cy="1540173"/>
          </a:xfrm>
          <a:prstGeom prst="rect">
            <a:avLst/>
          </a:prstGeom>
        </p:spPr>
        <p:txBody>
          <a:bodyPr/>
          <a:lstStyle>
            <a:lvl1pPr>
              <a:defRPr spc="100" sz="5000"/>
            </a:lvl1pPr>
          </a:lstStyle>
          <a:p>
            <a:pPr/>
            <a:r>
              <a:t>Implementazione</a:t>
            </a:r>
          </a:p>
        </p:txBody>
      </p:sp>
      <p:sp>
        <p:nvSpPr>
          <p:cNvPr id="207" name="/*…"/>
          <p:cNvSpPr txBox="1"/>
          <p:nvPr/>
        </p:nvSpPr>
        <p:spPr>
          <a:xfrm>
            <a:off x="1167368" y="2248910"/>
            <a:ext cx="10670064" cy="5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 Ritorna l'Id dell'utente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*/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$userID </a:t>
            </a:r>
            <a:r>
              <a:rPr>
                <a:solidFill>
                  <a:srgbClr val="D73A49"/>
                </a:solidFill>
              </a:rPr>
              <a:t>=</a:t>
            </a:r>
            <a:r>
              <a:t> $_REQUEST[</a:t>
            </a:r>
            <a:r>
              <a:rPr>
                <a:solidFill>
                  <a:srgbClr val="032F62"/>
                </a:solidFill>
              </a:rPr>
              <a:t>'userID'</a:t>
            </a:r>
            <a:r>
              <a:t>];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 Elimina l'id dell'utente prima dalla tabella autore per poter eliminarlo anche dalla tabella user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*/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$querys1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32F62"/>
                </a:solidFill>
              </a:rPr>
              <a:t>"</a:t>
            </a:r>
            <a:r>
              <a:rPr>
                <a:solidFill>
                  <a:srgbClr val="D73A49"/>
                </a:solidFill>
              </a:rPr>
              <a:t>DELETE</a:t>
            </a:r>
            <a:r>
              <a:t> </a:t>
            </a:r>
            <a:r>
              <a:rPr>
                <a:solidFill>
                  <a:srgbClr val="D73A49"/>
                </a:solidFill>
              </a:rPr>
              <a:t>FROM</a:t>
            </a:r>
            <a:r>
              <a:t> </a:t>
            </a:r>
            <a:r>
              <a:rPr>
                <a:solidFill>
                  <a:srgbClr val="032F62"/>
                </a:solidFill>
              </a:rPr>
              <a:t>`author`</a:t>
            </a:r>
            <a:r>
              <a:t> </a:t>
            </a:r>
            <a:r>
              <a:rPr>
                <a:solidFill>
                  <a:srgbClr val="D73A49"/>
                </a:solidFill>
              </a:rPr>
              <a:t>WHERE</a:t>
            </a:r>
            <a:r>
              <a:t> </a:t>
            </a:r>
            <a:r>
              <a:rPr>
                <a:solidFill>
                  <a:srgbClr val="032F62"/>
                </a:solidFill>
              </a:rPr>
              <a:t>`id`</a:t>
            </a:r>
            <a:r>
              <a:t>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032F62"/>
                </a:solidFill>
              </a:rPr>
              <a:t>'</a:t>
            </a:r>
            <a:r>
              <a:t>$userID</a:t>
            </a:r>
            <a:r>
              <a:rPr>
                <a:solidFill>
                  <a:srgbClr val="032F62"/>
                </a:solidFill>
              </a:rPr>
              <a:t>'"</a:t>
            </a:r>
            <a:r>
              <a:t>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 Elimina l'utente dalla tabella user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*/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$querys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32F62"/>
                </a:solidFill>
              </a:rPr>
              <a:t>"</a:t>
            </a:r>
            <a:r>
              <a:rPr>
                <a:solidFill>
                  <a:srgbClr val="D73A49"/>
                </a:solidFill>
              </a:rPr>
              <a:t>DELETE</a:t>
            </a:r>
            <a:r>
              <a:t> </a:t>
            </a:r>
            <a:r>
              <a:rPr>
                <a:solidFill>
                  <a:srgbClr val="D73A49"/>
                </a:solidFill>
              </a:rPr>
              <a:t>FROM</a:t>
            </a:r>
            <a:r>
              <a:t> </a:t>
            </a:r>
            <a:r>
              <a:rPr>
                <a:solidFill>
                  <a:srgbClr val="032F62"/>
                </a:solidFill>
              </a:rPr>
              <a:t>`user`</a:t>
            </a:r>
            <a:r>
              <a:t> </a:t>
            </a:r>
            <a:r>
              <a:rPr>
                <a:solidFill>
                  <a:srgbClr val="D73A49"/>
                </a:solidFill>
              </a:rPr>
              <a:t>WHERE</a:t>
            </a:r>
            <a:r>
              <a:t> </a:t>
            </a:r>
            <a:r>
              <a:rPr>
                <a:solidFill>
                  <a:srgbClr val="032F62"/>
                </a:solidFill>
              </a:rPr>
              <a:t>`id`</a:t>
            </a:r>
            <a:r>
              <a:t>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032F62"/>
                </a:solidFill>
              </a:rPr>
              <a:t>'</a:t>
            </a:r>
            <a:r>
              <a:t>$userID</a:t>
            </a:r>
            <a:r>
              <a:rPr>
                <a:solidFill>
                  <a:srgbClr val="032F62"/>
                </a:solidFill>
              </a:rPr>
              <a:t>'"</a:t>
            </a:r>
            <a:r>
              <a:t>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//viene eseguita la query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$conn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query($querys1);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$conn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query($querys);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/*Ritorna alla pagina precedente (amministratore.php)*/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header</a:t>
            </a:r>
            <a:r>
              <a:rPr>
                <a:solidFill>
                  <a:srgbClr val="24292E"/>
                </a:solidFill>
              </a:rPr>
              <a:t>(</a:t>
            </a:r>
            <a:r>
              <a:t>"Location: "</a:t>
            </a:r>
            <a:r>
              <a:rPr>
                <a:solidFill>
                  <a:srgbClr val="D73A49"/>
                </a:solidFill>
              </a:rPr>
              <a:t>.</a:t>
            </a:r>
            <a:r>
              <a:rPr>
                <a:solidFill>
                  <a:srgbClr val="24292E"/>
                </a:solidFill>
              </a:rPr>
              <a:t>$_SERVER[</a:t>
            </a:r>
            <a:r>
              <a:t>'HTTP_REFERER'</a:t>
            </a:r>
            <a:r>
              <a:rPr>
                <a:solidFill>
                  <a:srgbClr val="24292E"/>
                </a:solidFill>
              </a:rPr>
              <a:t>]);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D73A4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exit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0</a:t>
            </a:r>
            <a:r>
              <a:rPr>
                <a:solidFill>
                  <a:srgbClr val="24292E"/>
                </a:solidFill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210" name="Implementazione"/>
          <p:cNvSpPr txBox="1"/>
          <p:nvPr>
            <p:ph type="title"/>
          </p:nvPr>
        </p:nvSpPr>
        <p:spPr>
          <a:xfrm>
            <a:off x="673100" y="584200"/>
            <a:ext cx="11658600" cy="1540173"/>
          </a:xfrm>
          <a:prstGeom prst="rect">
            <a:avLst/>
          </a:prstGeom>
        </p:spPr>
        <p:txBody>
          <a:bodyPr/>
          <a:lstStyle>
            <a:lvl1pPr>
              <a:defRPr spc="100" sz="5000"/>
            </a:lvl1pPr>
          </a:lstStyle>
          <a:p>
            <a:pPr/>
            <a:r>
              <a:t>Implementazione</a:t>
            </a:r>
          </a:p>
        </p:txBody>
      </p:sp>
      <p:sp>
        <p:nvSpPr>
          <p:cNvPr id="211" name="/*…"/>
          <p:cNvSpPr txBox="1"/>
          <p:nvPr/>
        </p:nvSpPr>
        <p:spPr>
          <a:xfrm>
            <a:off x="1603566" y="2735829"/>
            <a:ext cx="10670065" cy="5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 Ritorna l'Id del docente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*/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$userID </a:t>
            </a:r>
            <a:r>
              <a:rPr>
                <a:solidFill>
                  <a:srgbClr val="D73A49"/>
                </a:solidFill>
              </a:rPr>
              <a:t>=</a:t>
            </a:r>
            <a:r>
              <a:t> $_REQUEST[</a:t>
            </a:r>
            <a:r>
              <a:rPr>
                <a:solidFill>
                  <a:srgbClr val="032F62"/>
                </a:solidFill>
              </a:rPr>
              <a:t>'userID'</a:t>
            </a:r>
            <a:r>
              <a:t>];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 Elimina il docente prima dalla tabella teacher per poter eliminarlo anche dalla tabella user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*/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$querys1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32F62"/>
                </a:solidFill>
              </a:rPr>
              <a:t>"</a:t>
            </a:r>
            <a:r>
              <a:rPr>
                <a:solidFill>
                  <a:srgbClr val="D73A49"/>
                </a:solidFill>
              </a:rPr>
              <a:t>DELETE</a:t>
            </a:r>
            <a:r>
              <a:t> </a:t>
            </a:r>
            <a:r>
              <a:rPr>
                <a:solidFill>
                  <a:srgbClr val="D73A49"/>
                </a:solidFill>
              </a:rPr>
              <a:t>FROM</a:t>
            </a:r>
            <a:r>
              <a:t> </a:t>
            </a:r>
            <a:r>
              <a:rPr>
                <a:solidFill>
                  <a:srgbClr val="032F62"/>
                </a:solidFill>
              </a:rPr>
              <a:t>`teacher`</a:t>
            </a:r>
            <a:r>
              <a:t> </a:t>
            </a:r>
            <a:r>
              <a:rPr>
                <a:solidFill>
                  <a:srgbClr val="D73A49"/>
                </a:solidFill>
              </a:rPr>
              <a:t>WHERE</a:t>
            </a:r>
            <a:r>
              <a:t> </a:t>
            </a:r>
            <a:r>
              <a:rPr>
                <a:solidFill>
                  <a:srgbClr val="032F62"/>
                </a:solidFill>
              </a:rPr>
              <a:t>`id`</a:t>
            </a:r>
            <a:r>
              <a:t>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032F62"/>
                </a:solidFill>
              </a:rPr>
              <a:t>'</a:t>
            </a:r>
            <a:r>
              <a:t>$userID</a:t>
            </a:r>
            <a:r>
              <a:rPr>
                <a:solidFill>
                  <a:srgbClr val="032F62"/>
                </a:solidFill>
              </a:rPr>
              <a:t>'"</a:t>
            </a:r>
            <a:r>
              <a:t>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/**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 Elimina il docente dalla tabella user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*/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$querys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32F62"/>
                </a:solidFill>
              </a:rPr>
              <a:t>"</a:t>
            </a:r>
            <a:r>
              <a:rPr>
                <a:solidFill>
                  <a:srgbClr val="D73A49"/>
                </a:solidFill>
              </a:rPr>
              <a:t>DELETE</a:t>
            </a:r>
            <a:r>
              <a:t> </a:t>
            </a:r>
            <a:r>
              <a:rPr>
                <a:solidFill>
                  <a:srgbClr val="D73A49"/>
                </a:solidFill>
              </a:rPr>
              <a:t>FROM</a:t>
            </a:r>
            <a:r>
              <a:t> </a:t>
            </a:r>
            <a:r>
              <a:rPr>
                <a:solidFill>
                  <a:srgbClr val="032F62"/>
                </a:solidFill>
              </a:rPr>
              <a:t>`user`</a:t>
            </a:r>
            <a:r>
              <a:t> </a:t>
            </a:r>
            <a:r>
              <a:rPr>
                <a:solidFill>
                  <a:srgbClr val="D73A49"/>
                </a:solidFill>
              </a:rPr>
              <a:t>WHERE</a:t>
            </a:r>
            <a:r>
              <a:t> </a:t>
            </a:r>
            <a:r>
              <a:rPr>
                <a:solidFill>
                  <a:srgbClr val="032F62"/>
                </a:solidFill>
              </a:rPr>
              <a:t>`id`</a:t>
            </a:r>
            <a:r>
              <a:t>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032F62"/>
                </a:solidFill>
              </a:rPr>
              <a:t>'</a:t>
            </a:r>
            <a:r>
              <a:t>$userID</a:t>
            </a:r>
            <a:r>
              <a:rPr>
                <a:solidFill>
                  <a:srgbClr val="032F62"/>
                </a:solidFill>
              </a:rPr>
              <a:t>'"</a:t>
            </a:r>
            <a:r>
              <a:t>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//viene eseguita la query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$conn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query($querys1);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$conn</a:t>
            </a:r>
            <a:r>
              <a:rPr>
                <a:solidFill>
                  <a:srgbClr val="D73A49"/>
                </a:solidFill>
              </a:rPr>
              <a:t>-&gt;</a:t>
            </a:r>
            <a:r>
              <a:t>query($querys);</a:t>
            </a:r>
          </a:p>
          <a:p>
            <a:pPr>
              <a:spcBef>
                <a:spcPts val="0"/>
              </a:spcBef>
              <a:defRPr sz="176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defRPr sz="176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/*Ritorna alla pagina precedente (amministratore.php)*/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032F6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5CC5"/>
                </a:solidFill>
              </a:rPr>
              <a:t>header</a:t>
            </a:r>
            <a:r>
              <a:rPr>
                <a:solidFill>
                  <a:srgbClr val="24292E"/>
                </a:solidFill>
              </a:rPr>
              <a:t>(</a:t>
            </a:r>
            <a:r>
              <a:t>"Location: "</a:t>
            </a:r>
            <a:r>
              <a:rPr>
                <a:solidFill>
                  <a:srgbClr val="D73A49"/>
                </a:solidFill>
              </a:rPr>
              <a:t>.</a:t>
            </a:r>
            <a:r>
              <a:rPr>
                <a:solidFill>
                  <a:srgbClr val="24292E"/>
                </a:solidFill>
              </a:rPr>
              <a:t>$_SERVER[</a:t>
            </a:r>
            <a:r>
              <a:t>'HTTP_REFERER'</a:t>
            </a:r>
            <a:r>
              <a:rPr>
                <a:solidFill>
                  <a:srgbClr val="24292E"/>
                </a:solidFill>
              </a:rPr>
              <a:t>]);</a:t>
            </a:r>
            <a:endParaRPr>
              <a:solidFill>
                <a:srgbClr val="24292E"/>
              </a:solidFill>
            </a:endParaRPr>
          </a:p>
          <a:p>
            <a:pPr>
              <a:spcBef>
                <a:spcPts val="0"/>
              </a:spcBef>
              <a:defRPr sz="1760">
                <a:solidFill>
                  <a:srgbClr val="D73A4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exit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0</a:t>
            </a:r>
            <a:r>
              <a:rPr>
                <a:solidFill>
                  <a:srgbClr val="24292E"/>
                </a:solidFill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onclusione"/>
          <p:cNvSpPr txBox="1"/>
          <p:nvPr>
            <p:ph type="title"/>
          </p:nvPr>
        </p:nvSpPr>
        <p:spPr>
          <a:xfrm>
            <a:off x="673100" y="2852784"/>
            <a:ext cx="11658600" cy="3568701"/>
          </a:xfrm>
          <a:prstGeom prst="rect">
            <a:avLst/>
          </a:prstGeom>
        </p:spPr>
        <p:txBody>
          <a:bodyPr/>
          <a:lstStyle/>
          <a:p>
            <a:pPr/>
            <a:r>
              <a:t>Conclusione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omande"/>
          <p:cNvSpPr txBox="1"/>
          <p:nvPr>
            <p:ph type="title"/>
          </p:nvPr>
        </p:nvSpPr>
        <p:spPr>
          <a:xfrm>
            <a:off x="673100" y="316747"/>
            <a:ext cx="11658600" cy="3568701"/>
          </a:xfrm>
          <a:prstGeom prst="rect">
            <a:avLst/>
          </a:prstGeom>
        </p:spPr>
        <p:txBody>
          <a:bodyPr/>
          <a:lstStyle/>
          <a:p>
            <a:pPr/>
            <a:r>
              <a:t>Domande</a:t>
            </a:r>
          </a:p>
        </p:txBody>
      </p:sp>
      <p:sp>
        <p:nvSpPr>
          <p:cNvPr id="216" name="?"/>
          <p:cNvSpPr txBox="1"/>
          <p:nvPr/>
        </p:nvSpPr>
        <p:spPr>
          <a:xfrm>
            <a:off x="4972530" y="3354622"/>
            <a:ext cx="3059740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defRPr sz="35000">
                <a:solidFill>
                  <a:srgbClr val="FF0054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162" name="Introduzione"/>
          <p:cNvSpPr txBox="1"/>
          <p:nvPr>
            <p:ph type="title"/>
          </p:nvPr>
        </p:nvSpPr>
        <p:spPr>
          <a:xfrm>
            <a:off x="673100" y="584200"/>
            <a:ext cx="11658600" cy="1400225"/>
          </a:xfrm>
          <a:prstGeom prst="rect">
            <a:avLst/>
          </a:prstGeom>
        </p:spPr>
        <p:txBody>
          <a:bodyPr/>
          <a:lstStyle>
            <a:lvl1pPr defTabSz="297179">
              <a:defRPr spc="156" sz="7800"/>
            </a:lvl1pPr>
          </a:lstStyle>
          <a:p>
            <a:pPr/>
            <a:r>
              <a:t>Introduzione</a:t>
            </a:r>
          </a:p>
        </p:txBody>
      </p:sp>
      <p:grpSp>
        <p:nvGrpSpPr>
          <p:cNvPr id="165" name="Group"/>
          <p:cNvGrpSpPr/>
          <p:nvPr/>
        </p:nvGrpSpPr>
        <p:grpSpPr>
          <a:xfrm>
            <a:off x="2766837" y="2768600"/>
            <a:ext cx="7471126" cy="5391534"/>
            <a:chOff x="0" y="0"/>
            <a:chExt cx="7471124" cy="5391533"/>
          </a:xfrm>
        </p:grpSpPr>
        <p:pic>
          <p:nvPicPr>
            <p:cNvPr id="16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471125" cy="539153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76200" dir="2700000">
                <a:srgbClr val="000000">
                  <a:alpha val="75000"/>
                </a:srgbClr>
              </a:outerShdw>
            </a:effectLst>
          </p:spPr>
        </p:pic>
        <p:sp>
          <p:nvSpPr>
            <p:cNvPr id="164" name="ALPIS"/>
            <p:cNvSpPr txBox="1"/>
            <p:nvPr/>
          </p:nvSpPr>
          <p:spPr>
            <a:xfrm>
              <a:off x="2061491" y="1417203"/>
              <a:ext cx="3348143" cy="1694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9000">
                  <a:solidFill>
                    <a:srgbClr val="357EFF"/>
                  </a:solidFill>
                  <a:latin typeface="Avenir Black"/>
                  <a:ea typeface="Avenir Black"/>
                  <a:cs typeface="Avenir Black"/>
                  <a:sym typeface="Avenir Black"/>
                </a:defRPr>
              </a:lvl1pPr>
            </a:lstStyle>
            <a:p>
              <a:pPr/>
              <a:r>
                <a:t>ALPIS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ll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168" name="Obbiettivi"/>
          <p:cNvSpPr txBox="1"/>
          <p:nvPr>
            <p:ph type="title"/>
          </p:nvPr>
        </p:nvSpPr>
        <p:spPr>
          <a:xfrm>
            <a:off x="673100" y="584200"/>
            <a:ext cx="11658600" cy="1400225"/>
          </a:xfrm>
          <a:prstGeom prst="rect">
            <a:avLst/>
          </a:prstGeom>
        </p:spPr>
        <p:txBody>
          <a:bodyPr/>
          <a:lstStyle>
            <a:lvl1pPr defTabSz="297179">
              <a:defRPr spc="156" sz="7800"/>
            </a:lvl1pPr>
          </a:lstStyle>
          <a:p>
            <a:pPr/>
            <a:r>
              <a:t>Obbiettivi</a:t>
            </a:r>
          </a:p>
        </p:txBody>
      </p:sp>
      <p:sp>
        <p:nvSpPr>
          <p:cNvPr id="169" name="Migliorare la consultazione dei progetti…"/>
          <p:cNvSpPr txBox="1"/>
          <p:nvPr/>
        </p:nvSpPr>
        <p:spPr>
          <a:xfrm>
            <a:off x="1600404" y="3968750"/>
            <a:ext cx="9803992" cy="238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8214" indent="-408214">
              <a:buClr>
                <a:srgbClr val="9A958E"/>
              </a:buClr>
              <a:buSzPct val="75000"/>
              <a:buChar char="•"/>
            </a:pPr>
            <a:r>
              <a:t>Migliorare la consultazione dei progetti</a:t>
            </a:r>
          </a:p>
          <a:p>
            <a:pPr marL="408214" indent="-408214">
              <a:buClr>
                <a:srgbClr val="9A958E"/>
              </a:buClr>
              <a:buSzPct val="75000"/>
              <a:buChar char="•"/>
            </a:pPr>
            <a:r>
              <a:t>Migliorare funzionalità esistenti</a:t>
            </a:r>
          </a:p>
          <a:p>
            <a:pPr marL="408214" indent="-408214">
              <a:buClr>
                <a:srgbClr val="9A958E"/>
              </a:buClr>
              <a:buSzPct val="75000"/>
              <a:buChar char="•"/>
            </a:pPr>
            <a:r>
              <a:t>Implementare diverse funzionalità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172" name="Mezzi"/>
          <p:cNvSpPr txBox="1"/>
          <p:nvPr>
            <p:ph type="title"/>
          </p:nvPr>
        </p:nvSpPr>
        <p:spPr>
          <a:xfrm>
            <a:off x="673100" y="584200"/>
            <a:ext cx="11658600" cy="1400225"/>
          </a:xfrm>
          <a:prstGeom prst="rect">
            <a:avLst/>
          </a:prstGeom>
        </p:spPr>
        <p:txBody>
          <a:bodyPr/>
          <a:lstStyle>
            <a:lvl1pPr defTabSz="297179">
              <a:defRPr spc="156" sz="7800"/>
            </a:lvl1pPr>
          </a:lstStyle>
          <a:p>
            <a:pPr/>
            <a:r>
              <a:t>Mezzi</a:t>
            </a:r>
          </a:p>
        </p:txBody>
      </p:sp>
      <p:sp>
        <p:nvSpPr>
          <p:cNvPr id="173" name="Sito già esistente…"/>
          <p:cNvSpPr txBox="1"/>
          <p:nvPr/>
        </p:nvSpPr>
        <p:spPr>
          <a:xfrm>
            <a:off x="1600404" y="3968750"/>
            <a:ext cx="9803992" cy="322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8214" indent="-408214">
              <a:buClr>
                <a:srgbClr val="9A958E"/>
              </a:buClr>
              <a:buSzPct val="75000"/>
              <a:buChar char="•"/>
            </a:pPr>
            <a:r>
              <a:t>Sito già esistente</a:t>
            </a:r>
          </a:p>
          <a:p>
            <a:pPr marL="408214" indent="-408214">
              <a:buClr>
                <a:srgbClr val="9A958E"/>
              </a:buClr>
              <a:buSzPct val="75000"/>
              <a:buChar char="•"/>
            </a:pPr>
            <a:r>
              <a:t>Librerie di terzi</a:t>
            </a:r>
          </a:p>
          <a:p>
            <a:pPr marL="408214" indent="-408214">
              <a:buClr>
                <a:srgbClr val="9A958E"/>
              </a:buClr>
              <a:buSzPct val="75000"/>
              <a:buChar char="•"/>
            </a:pPr>
            <a:r>
              <a:t>FTP server - client</a:t>
            </a:r>
          </a:p>
          <a:p>
            <a:pPr marL="408214" indent="-408214">
              <a:buClr>
                <a:srgbClr val="9A958E"/>
              </a:buClr>
              <a:buSzPct val="75000"/>
              <a:buChar char="•"/>
            </a:pPr>
            <a:r>
              <a:t>Database MySql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176" name="FunzionalitÀ"/>
          <p:cNvSpPr txBox="1"/>
          <p:nvPr>
            <p:ph type="title"/>
          </p:nvPr>
        </p:nvSpPr>
        <p:spPr>
          <a:xfrm>
            <a:off x="673100" y="584200"/>
            <a:ext cx="11658600" cy="1400225"/>
          </a:xfrm>
          <a:prstGeom prst="rect">
            <a:avLst/>
          </a:prstGeom>
        </p:spPr>
        <p:txBody>
          <a:bodyPr/>
          <a:lstStyle>
            <a:lvl1pPr defTabSz="297179">
              <a:defRPr spc="156" sz="7800"/>
            </a:lvl1pPr>
          </a:lstStyle>
          <a:p>
            <a:pPr/>
            <a:r>
              <a:t>FunzionalitÀ</a:t>
            </a:r>
          </a:p>
        </p:txBody>
      </p:sp>
      <p:sp>
        <p:nvSpPr>
          <p:cNvPr id="177" name="Aggiungere campo per il link della repository…"/>
          <p:cNvSpPr txBox="1"/>
          <p:nvPr/>
        </p:nvSpPr>
        <p:spPr>
          <a:xfrm>
            <a:off x="1600404" y="3752850"/>
            <a:ext cx="9803992" cy="311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08214" indent="-408214">
              <a:buClr>
                <a:srgbClr val="9A958E"/>
              </a:buClr>
              <a:buSzPct val="75000"/>
              <a:buChar char="•"/>
              <a:defRPr sz="2400"/>
            </a:pPr>
            <a:r>
              <a:t>Aggiungere campo per il link della repository</a:t>
            </a:r>
          </a:p>
          <a:p>
            <a:pPr marL="408214" indent="-408214">
              <a:buClr>
                <a:srgbClr val="9A958E"/>
              </a:buClr>
              <a:buSzPct val="75000"/>
              <a:buChar char="•"/>
              <a:defRPr sz="2400"/>
            </a:pPr>
            <a:r>
              <a:t>Rivedere funzionalità "Download file documentazione”</a:t>
            </a:r>
          </a:p>
          <a:p>
            <a:pPr marL="408214" indent="-408214">
              <a:buClr>
                <a:srgbClr val="9A958E"/>
              </a:buClr>
              <a:buSzPct val="75000"/>
              <a:buChar char="•"/>
              <a:defRPr sz="2400"/>
            </a:pPr>
            <a:r>
              <a:t>Aggiungere la funzionalità di ripristino della password</a:t>
            </a:r>
          </a:p>
          <a:p>
            <a:pPr marL="408214" indent="-408214">
              <a:buClr>
                <a:srgbClr val="9A958E"/>
              </a:buClr>
              <a:buSzPct val="75000"/>
              <a:buChar char="•"/>
              <a:defRPr sz="2400"/>
            </a:pPr>
            <a:r>
              <a:t>Aggiungere la funzionalità di ricerca all'interno di documenti pdf</a:t>
            </a:r>
          </a:p>
          <a:p>
            <a:pPr marL="408214" indent="-408214">
              <a:buClr>
                <a:srgbClr val="9A958E"/>
              </a:buClr>
              <a:buSzPct val="75000"/>
              <a:buChar char="•"/>
              <a:defRPr sz="2400"/>
            </a:pPr>
            <a:r>
              <a:t>Aggiungere le funzionalità Amministratore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180" name="Aggiungere campo per il link della repository"/>
          <p:cNvSpPr txBox="1"/>
          <p:nvPr>
            <p:ph type="title"/>
          </p:nvPr>
        </p:nvSpPr>
        <p:spPr>
          <a:xfrm>
            <a:off x="673100" y="584200"/>
            <a:ext cx="11658600" cy="1540173"/>
          </a:xfrm>
          <a:prstGeom prst="rect">
            <a:avLst/>
          </a:prstGeom>
        </p:spPr>
        <p:txBody>
          <a:bodyPr/>
          <a:lstStyle>
            <a:lvl1pPr defTabSz="397763">
              <a:defRPr spc="87" sz="4350"/>
            </a:lvl1pPr>
          </a:lstStyle>
          <a:p>
            <a:pPr/>
            <a:r>
              <a:t>Aggiungere campo per il link della repository</a:t>
            </a:r>
          </a:p>
        </p:txBody>
      </p:sp>
      <p:pic>
        <p:nvPicPr>
          <p:cNvPr id="181" name="Screenshot 2019-05-22 at 15.39.00.png" descr="Screenshot 2019-05-22 at 15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8846" y="3321802"/>
            <a:ext cx="8507108" cy="51987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184" name="Rivedere funzionalità &quot;Download file documentazione”"/>
          <p:cNvSpPr txBox="1"/>
          <p:nvPr>
            <p:ph type="title"/>
          </p:nvPr>
        </p:nvSpPr>
        <p:spPr>
          <a:xfrm>
            <a:off x="673100" y="584200"/>
            <a:ext cx="11658600" cy="1540173"/>
          </a:xfrm>
          <a:prstGeom prst="rect">
            <a:avLst/>
          </a:prstGeom>
        </p:spPr>
        <p:txBody>
          <a:bodyPr/>
          <a:lstStyle>
            <a:lvl1pPr defTabSz="397763">
              <a:defRPr spc="87" sz="4350"/>
            </a:lvl1pPr>
          </a:lstStyle>
          <a:p>
            <a:pPr/>
            <a:r>
              <a:t>Rivedere funzionalità "Download file documentazione”</a:t>
            </a:r>
          </a:p>
        </p:txBody>
      </p:sp>
      <p:pic>
        <p:nvPicPr>
          <p:cNvPr id="185" name="Screenshot 2019-05-22 at 15.41.22.png" descr="Screenshot 2019-05-22 at 15.41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0157" y="2995741"/>
            <a:ext cx="7904486" cy="59365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188" name="Aggiungere la funzionalità di ripristino della password"/>
          <p:cNvSpPr txBox="1"/>
          <p:nvPr>
            <p:ph type="title"/>
          </p:nvPr>
        </p:nvSpPr>
        <p:spPr>
          <a:xfrm>
            <a:off x="673100" y="584200"/>
            <a:ext cx="11658600" cy="1540173"/>
          </a:xfrm>
          <a:prstGeom prst="rect">
            <a:avLst/>
          </a:prstGeom>
        </p:spPr>
        <p:txBody>
          <a:bodyPr/>
          <a:lstStyle>
            <a:lvl1pPr defTabSz="397763">
              <a:defRPr spc="87" sz="4350"/>
            </a:lvl1pPr>
          </a:lstStyle>
          <a:p>
            <a:pPr/>
            <a:r>
              <a:t>Aggiungere la funzionalità di ripristino della password</a:t>
            </a:r>
          </a:p>
        </p:txBody>
      </p:sp>
      <p:pic>
        <p:nvPicPr>
          <p:cNvPr id="189" name="Screenshot 2019-05-22 at 15.42.34.png" descr="Screenshot 2019-05-22 at 15.42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574685"/>
            <a:ext cx="12090400" cy="5791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90" name="Screenshot 2019-05-22 at 15.43.33.png" descr="Screenshot 2019-05-22 at 15.4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383" y="2763617"/>
            <a:ext cx="12084395" cy="59787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91" name="Screenshot 2019-05-22 at 15.47.10.png" descr="Screenshot 2019-05-22 at 15.47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448" y="3013743"/>
            <a:ext cx="12052301" cy="5816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  <p:bldP build="whole" bldLvl="1" animBg="1" rev="0" advAuto="0" spid="191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  <p:sp>
        <p:nvSpPr>
          <p:cNvPr id="194" name="Implementazione"/>
          <p:cNvSpPr txBox="1"/>
          <p:nvPr>
            <p:ph type="title"/>
          </p:nvPr>
        </p:nvSpPr>
        <p:spPr>
          <a:xfrm>
            <a:off x="673100" y="584200"/>
            <a:ext cx="11658600" cy="1540173"/>
          </a:xfrm>
          <a:prstGeom prst="rect">
            <a:avLst/>
          </a:prstGeom>
        </p:spPr>
        <p:txBody>
          <a:bodyPr/>
          <a:lstStyle>
            <a:lvl1pPr>
              <a:defRPr spc="100" sz="5000"/>
            </a:lvl1pPr>
          </a:lstStyle>
          <a:p>
            <a:pPr/>
            <a:r>
              <a:t>Implementazione</a:t>
            </a:r>
          </a:p>
        </p:txBody>
      </p:sp>
      <p:sp>
        <p:nvSpPr>
          <p:cNvPr id="195" name="// random number for identificate the email of the password…"/>
          <p:cNvSpPr txBox="1"/>
          <p:nvPr/>
        </p:nvSpPr>
        <p:spPr>
          <a:xfrm>
            <a:off x="1741677" y="2756118"/>
            <a:ext cx="9521445" cy="516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spcBef>
                <a:spcPts val="400"/>
              </a:spcBef>
              <a:defRPr sz="2000"/>
            </a:pPr>
            <a:r>
              <a:t>// random number for identificate the email of the password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$_SESSION['restoreCode']"" = hash("sha256", mt_rand(0, 100000000000), false);</a:t>
            </a:r>
          </a:p>
          <a:p>
            <a:pPr>
              <a:spcBef>
                <a:spcPts val="400"/>
              </a:spcBef>
              <a:defRPr sz="2000"/>
            </a:pPr>
          </a:p>
          <a:p>
            <a:pPr>
              <a:spcBef>
                <a:spcPts val="400"/>
              </a:spcBef>
              <a:defRPr sz="2000"/>
            </a:pPr>
            <a:r>
              <a:t>// the message of the email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$msg = "Cliccare sul link presente in questa email per ripristinare la password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        \n http://samtinfo.ch/lpiarch/ALPIS/changePassword.php?restoreCode=";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$msg = $msg.$_SESSION['restoreCode'];</a:t>
            </a:r>
          </a:p>
          <a:p>
            <a:pPr>
              <a:spcBef>
                <a:spcPts val="400"/>
              </a:spcBef>
              <a:defRPr sz="2000"/>
            </a:pPr>
          </a:p>
          <a:p>
            <a:pPr>
              <a:spcBef>
                <a:spcPts val="400"/>
              </a:spcBef>
              <a:defRPr sz="2000"/>
            </a:pPr>
            <a:r>
              <a:t>// send email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mail($email,"ALPIS - Richiesta nuova password",$msg);</a:t>
            </a:r>
          </a:p>
          <a:p>
            <a:pPr>
              <a:spcBef>
                <a:spcPts val="400"/>
              </a:spcBef>
              <a:defRPr sz="2000"/>
            </a:pPr>
          </a:p>
          <a:p>
            <a:pPr>
              <a:spcBef>
                <a:spcPts val="400"/>
              </a:spcBef>
              <a:defRPr sz="2000"/>
            </a:pPr>
            <a:r>
              <a:t>//Insert the email of the user in the session</a:t>
            </a:r>
          </a:p>
          <a:p>
            <a:pPr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$_SESSION['email'] = $email;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18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18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